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66" d="100"/>
          <a:sy n="66" d="100"/>
        </p:scale>
        <p:origin x="900" y="2142"/>
      </p:cViewPr>
      <p:guideLst>
        <p:guide orient="horz" pos="414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FAF25-C241-40E2-ADF7-4592889AE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4E3848-9204-49DE-8A13-A82DAB829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41095-9532-4985-85AC-A39848A4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74D85C-B01B-4FF3-B4B7-BC391C19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C8126-0A45-4DAF-AFF3-D250AF5C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9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67375-19B5-4672-B25E-3AE0AFE9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D4F885-0228-41B7-92B8-F66FF7930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13A791-E544-4518-B694-698A285B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664F27-CD90-4FDD-B133-5F68D0398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5D827B-EE37-4886-88C5-FD8003DC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13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338C341-F23D-40C0-8011-58A73ABB0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56AFB8-4F39-4E46-ACB3-5D17555FA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F8B1D-5FAE-4A9C-9FCB-A53EE4D8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20333E-D11E-460E-B408-199DEEA6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A3460-8D56-43EA-988C-385396D2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2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906F7-B964-4B28-8D08-01EF2498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26FE5D-CD20-4A34-95A7-2F91C86DD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4CB34-49FB-41B5-983D-27882DA61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3E65AD-3F88-4055-8FAE-93588CA7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3F91D4-682D-4BDC-8508-C0B38AB0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AE377-4172-4A87-A08D-F658483F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0B81EC-525E-44DD-AEAF-914F73FCA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C5E167-1DB5-4120-A254-291C9639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9B461-ADD5-4DF3-ACA8-3D45EAFE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D6E5D3-C722-4E92-9C83-1BE916F6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854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442D8-5AC0-4163-AEE5-EED3623D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F17953-8F42-492A-8E1E-99F518BA8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E2FDFB-BE28-4206-9525-05C04AE4B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680775-8DBF-4313-B8F7-A727C5017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8C4C4E-E57A-434D-8366-90114428F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B1A96-3E65-42FD-A267-83CA22F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4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2DE6A-DB9C-418A-BAE4-DC5114D1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B47744-D661-4BB9-8D05-E6B9809BB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F7A265-DF60-4940-9A01-1D1784D3A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4C5735-D0C9-48F0-A8AE-FE0D51926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66E52C-CF40-4B35-AC34-0748304FD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AAE1A2-108A-4298-B776-32B89FAB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D9DF34-34C5-4DF8-A68C-F0BE287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73B406-F4FF-4571-A2B7-03BC3FC51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8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63A26-EF5F-4269-BC28-E59C56B7B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3DB5B5-85DE-43EB-B163-8C032098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FB9D78-0839-4BB6-992F-773660439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8E14C8-D7FC-4F32-9206-FEF20F97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8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877BFE-EC3A-4532-839D-7955E2FF4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CEBC70-F7C7-4549-929E-5429B3C0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B67711-CD66-4BBF-A8C1-E06422193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76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81C49-C90F-44D5-9459-C8B2E29F7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8F0DDA-6FCB-4749-9AE4-4DFDA785C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77B95E-AA1D-4D77-B4CF-B194FFDC2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7DC3A8-D317-4C92-8A60-9EFA6B347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5A141F-BD24-4025-8A37-650AE505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D79F56-BA88-4A20-8C5D-024058377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13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C208B-103E-49FD-9C6E-D52644E9E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28206E-886D-4F5F-B69B-7A7317F159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61407B-94E0-4813-90DC-72D13FA46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A59652-9CF4-4E5C-9977-B080DC91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E4AAE5-D22F-498B-8220-8F849D728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74F0D8-2269-4411-82A8-E195168A9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26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3BC02-84D1-414D-A3D6-186EBBD8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BED93E-DAA6-4CE4-8BDF-269E9881F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EBCBF-A293-42FB-A043-1A69180C2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2CDBC-6752-4B35-8C52-0511E8EDE3A5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BBECF3-EDF1-48A7-A63D-0A7362DE4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7661F-6CB1-414E-8D4F-D90622644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8E11A-85CF-4527-BFD9-C00308A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97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F3F6ED-A223-4E38-A90A-F88878230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473474"/>
            <a:ext cx="2569333" cy="256933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6883899" y="0"/>
            <a:ext cx="5308102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4D89BD-E1B5-4CA2-AAAB-C0D5EB71EA02}"/>
              </a:ext>
            </a:extLst>
          </p:cNvPr>
          <p:cNvSpPr/>
          <p:nvPr/>
        </p:nvSpPr>
        <p:spPr>
          <a:xfrm>
            <a:off x="8956040" y="1468297"/>
            <a:ext cx="3100882" cy="135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FFFFFF"/>
                </a:solidFill>
                <a:latin typeface="Montserrat" panose="00000500000000000000" pitchFamily="2" charset="-52"/>
              </a:rPr>
              <a:t>ООО “</a:t>
            </a:r>
            <a:r>
              <a:rPr lang="ru-RU" sz="1400" dirty="0" err="1">
                <a:solidFill>
                  <a:srgbClr val="FFFFFF"/>
                </a:solidFill>
                <a:latin typeface="Montserrat" panose="00000500000000000000" pitchFamily="2" charset="-52"/>
              </a:rPr>
              <a:t>Деморобот</a:t>
            </a:r>
            <a:r>
              <a:rPr lang="ru-RU" sz="1400" dirty="0">
                <a:solidFill>
                  <a:srgbClr val="FFFFFF"/>
                </a:solidFill>
                <a:latin typeface="Montserrat" panose="00000500000000000000" pitchFamily="2" charset="-52"/>
              </a:rPr>
              <a:t>“.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FFFFFF"/>
                </a:solidFill>
                <a:latin typeface="Montserrat" panose="00000500000000000000" pitchFamily="2" charset="-52"/>
              </a:rPr>
              <a:t>107143, г. Москва, проезд 1-й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FFFFFF"/>
                </a:solidFill>
                <a:latin typeface="Montserrat" panose="00000500000000000000" pitchFamily="2" charset="-52"/>
              </a:rPr>
              <a:t>Иртышский, д.6, стр. 1, этаж 2,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FFFFFF"/>
                </a:solidFill>
                <a:latin typeface="Montserrat" panose="00000500000000000000" pitchFamily="2" charset="-52"/>
              </a:rPr>
              <a:t>помещение 2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BF0C83B-CDC0-4832-9D37-7E8E3985FEA6}"/>
              </a:ext>
            </a:extLst>
          </p:cNvPr>
          <p:cNvSpPr/>
          <p:nvPr/>
        </p:nvSpPr>
        <p:spPr>
          <a:xfrm>
            <a:off x="8956040" y="3129033"/>
            <a:ext cx="310088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FFFFFF"/>
                </a:solidFill>
                <a:latin typeface="Montserrat" panose="00000500000000000000" pitchFamily="2" charset="-52"/>
              </a:rPr>
              <a:t>КОНТАКТЫ</a:t>
            </a:r>
          </a:p>
          <a:p>
            <a:r>
              <a:rPr lang="ru-RU" b="1" dirty="0">
                <a:solidFill>
                  <a:schemeClr val="bg1"/>
                </a:solidFill>
              </a:rPr>
              <a:t>+7 (495) 444-60-16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info@azarrus.com</a:t>
            </a:r>
          </a:p>
          <a:p>
            <a:r>
              <a:rPr lang="en-US" dirty="0">
                <a:solidFill>
                  <a:schemeClr val="bg1"/>
                </a:solidFill>
              </a:rPr>
              <a:t>www.azarrus.com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357E338-FC6C-4FCE-A435-F6F19EEB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2897" y="438008"/>
            <a:ext cx="3456393" cy="281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B3C052-3DC9-4EB6-B6C6-8CE8FC32B5E7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9918" y="2156827"/>
            <a:ext cx="3247929" cy="293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9AB571-A3EF-4559-BCCB-E8E9AEEA25EB}"/>
              </a:ext>
            </a:extLst>
          </p:cNvPr>
          <p:cNvSpPr/>
          <p:nvPr/>
        </p:nvSpPr>
        <p:spPr>
          <a:xfrm>
            <a:off x="787899" y="4843300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4600" b="1" dirty="0" err="1">
                <a:solidFill>
                  <a:srgbClr val="221E1F"/>
                </a:solidFill>
                <a:latin typeface="Montserrat ExtraBold" panose="00000900000000000000" pitchFamily="2" charset="-52"/>
              </a:rPr>
              <a:t>Перефутеровка</a:t>
            </a:r>
            <a:endParaRPr lang="ru-RU" sz="4600" b="1" dirty="0">
              <a:solidFill>
                <a:srgbClr val="221E1F"/>
              </a:solidFill>
              <a:latin typeface="Montserrat ExtraBold" panose="00000900000000000000" pitchFamily="2" charset="-52"/>
            </a:endParaRPr>
          </a:p>
          <a:p>
            <a:pPr algn="just"/>
            <a:r>
              <a:rPr lang="ru-RU" sz="4600" b="1" dirty="0">
                <a:solidFill>
                  <a:srgbClr val="221E1F"/>
                </a:solidFill>
                <a:latin typeface="Montserrat ExtraBold" panose="00000900000000000000" pitchFamily="2" charset="-52"/>
              </a:rPr>
              <a:t>мельниц</a:t>
            </a:r>
            <a:endParaRPr lang="ru-RU" sz="4600" dirty="0"/>
          </a:p>
        </p:txBody>
      </p:sp>
    </p:spTree>
    <p:extLst>
      <p:ext uri="{BB962C8B-B14F-4D97-AF65-F5344CB8AC3E}">
        <p14:creationId xmlns:p14="http://schemas.microsoft.com/office/powerpoint/2010/main" val="299978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-1" y="1"/>
            <a:ext cx="7531101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C923D7-9DE8-4C93-8DAD-B3C9DDF04A6D}"/>
              </a:ext>
            </a:extLst>
          </p:cNvPr>
          <p:cNvSpPr/>
          <p:nvPr/>
        </p:nvSpPr>
        <p:spPr>
          <a:xfrm>
            <a:off x="624096" y="559853"/>
            <a:ext cx="4459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Montserrat" panose="00000500000000000000" pitchFamily="2" charset="-52"/>
                <a:cs typeface="Arial" panose="020B0604020202020204" pitchFamily="34" charset="0"/>
              </a:rPr>
              <a:t>Технические характеристики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F74341-EE25-45EE-9CAC-B7E822F8425F}"/>
              </a:ext>
            </a:extLst>
          </p:cNvPr>
          <p:cNvSpPr/>
          <p:nvPr/>
        </p:nvSpPr>
        <p:spPr>
          <a:xfrm>
            <a:off x="710367" y="1547766"/>
            <a:ext cx="1056368" cy="8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D181F9E1-D2A3-4CE0-8216-E53316069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474769"/>
              </p:ext>
            </p:extLst>
          </p:nvPr>
        </p:nvGraphicFramePr>
        <p:xfrm>
          <a:off x="695326" y="2101897"/>
          <a:ext cx="6162674" cy="3778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4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№1200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78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Давление воздуха в системе, МПа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менее 0,3</a:t>
                      </a:r>
                    </a:p>
                  </a:txBody>
                  <a:tcPr marL="60859" marR="6085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756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Расчётная энергия удара, Дж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 marL="809625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900-1200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33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Длина машины без инструмента, мм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1240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756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Диаметр корпуса, мм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463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Масса, кг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332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Частота ударов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Одиночный контролируемый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332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sz="1300" baseline="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одного рабочего цикла, секунд</a:t>
                      </a:r>
                      <a:endParaRPr lang="ru-RU" sz="13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менее</a:t>
                      </a:r>
                      <a:r>
                        <a:rPr lang="ru-RU" sz="1300" baseline="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2,5</a:t>
                      </a:r>
                      <a:endParaRPr lang="ru-RU" sz="13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332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3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Температурный диапазон эксплуатации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-15</a:t>
                      </a: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30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+40</a:t>
                      </a: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8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27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3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300" dirty="0"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Особые требования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Устойчивая работа при запыленности и влажности воздуха</a:t>
                      </a:r>
                      <a:endParaRPr lang="ru-RU" sz="8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59" marR="6085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B2BC47D0-699B-412F-AB28-F24B9A13A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228459"/>
              </p:ext>
            </p:extLst>
          </p:nvPr>
        </p:nvGraphicFramePr>
        <p:xfrm>
          <a:off x="8327876" y="2101897"/>
          <a:ext cx="2901092" cy="2819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0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Давление, атм.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Энергия, Дж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3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900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3,5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1034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3,6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1057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3,7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1079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3,8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1103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3,9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1124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4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1148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4,5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1258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E7A7EC1-2395-4059-B735-8387A6B96140}"/>
              </a:ext>
            </a:extLst>
          </p:cNvPr>
          <p:cNvSpPr/>
          <p:nvPr/>
        </p:nvSpPr>
        <p:spPr>
          <a:xfrm>
            <a:off x="8327876" y="1003538"/>
            <a:ext cx="2813811" cy="589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b="1" dirty="0">
                <a:effectLst/>
                <a:latin typeface="Montserrat" panose="00000500000000000000" pitchFamily="2" charset="-52"/>
              </a:rPr>
              <a:t>Энергия удара в зависимости от давления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89311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-1" y="0"/>
            <a:ext cx="12192001" cy="3686874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C923D7-9DE8-4C93-8DAD-B3C9DDF04A6D}"/>
              </a:ext>
            </a:extLst>
          </p:cNvPr>
          <p:cNvSpPr/>
          <p:nvPr/>
        </p:nvSpPr>
        <p:spPr>
          <a:xfrm>
            <a:off x="624097" y="559853"/>
            <a:ext cx="3782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Устройство и принцип работы</a:t>
            </a:r>
            <a:endParaRPr lang="ru-RU" sz="2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F74341-EE25-45EE-9CAC-B7E822F8425F}"/>
              </a:ext>
            </a:extLst>
          </p:cNvPr>
          <p:cNvSpPr/>
          <p:nvPr/>
        </p:nvSpPr>
        <p:spPr>
          <a:xfrm>
            <a:off x="710367" y="1489149"/>
            <a:ext cx="1056368" cy="8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B177F34-E726-4C7E-8647-6D0D6C398ABA}"/>
              </a:ext>
            </a:extLst>
          </p:cNvPr>
          <p:cNvSpPr/>
          <p:nvPr/>
        </p:nvSpPr>
        <p:spPr>
          <a:xfrm>
            <a:off x="4051300" y="559853"/>
            <a:ext cx="7516603" cy="2657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Машина представляет собой одноударный молот с рабочим сменным органом-пикой. После проведения позиционирования пики относительно торца болта и фиксации упора станины, при нажатии оператором установки рычага, расположенного в верхней передней части машины, происходит единичный удар пикой по торцу болта демонтируемой футеровки. При возврате ручки в исходное положение автоматически осуществляется взвод бойка машины для следующего удара. При позиционировании рабочего органа относительно торца болта, необходимо применение центрирующего устройства, которое установлено на пике.</a:t>
            </a:r>
            <a:endParaRPr lang="ru-RU" sz="15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9" name="Анимация удара">
            <a:hlinkClick r:id="" action="ppaction://media"/>
            <a:extLst>
              <a:ext uri="{FF2B5EF4-FFF2-40B4-BE49-F238E27FC236}">
                <a16:creationId xmlns:a16="http://schemas.microsoft.com/office/drawing/2014/main" id="{38C05562-A7F2-4B0C-A38C-354E96773D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81916" y="3777100"/>
            <a:ext cx="8050365" cy="23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-1" y="1"/>
            <a:ext cx="5083595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C923D7-9DE8-4C93-8DAD-B3C9DDF04A6D}"/>
              </a:ext>
            </a:extLst>
          </p:cNvPr>
          <p:cNvSpPr/>
          <p:nvPr/>
        </p:nvSpPr>
        <p:spPr>
          <a:xfrm>
            <a:off x="624096" y="559853"/>
            <a:ext cx="4459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Замена</a:t>
            </a:r>
          </a:p>
          <a:p>
            <a:r>
              <a:rPr lang="ru-RU" sz="24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инструмента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F74341-EE25-45EE-9CAC-B7E822F8425F}"/>
              </a:ext>
            </a:extLst>
          </p:cNvPr>
          <p:cNvSpPr/>
          <p:nvPr/>
        </p:nvSpPr>
        <p:spPr>
          <a:xfrm>
            <a:off x="710367" y="1489149"/>
            <a:ext cx="1056368" cy="8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B177F34-E726-4C7E-8647-6D0D6C398ABA}"/>
              </a:ext>
            </a:extLst>
          </p:cNvPr>
          <p:cNvSpPr/>
          <p:nvPr/>
        </p:nvSpPr>
        <p:spPr>
          <a:xfrm>
            <a:off x="624096" y="1937673"/>
            <a:ext cx="41892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В переднюю часть машины устанавливается рабочий орган-пика 3, которая фиксируется двумя пальцами 2.</a:t>
            </a:r>
          </a:p>
          <a:p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Сверху одевается пружина с направляющей втулкой 1.</a:t>
            </a:r>
          </a:p>
        </p:txBody>
      </p:sp>
      <p:pic>
        <p:nvPicPr>
          <p:cNvPr id="9" name="Рисунок 8" descr="H:\работа\внедрение и проекты\болтовыбивалка\Рис. для отчета по болтовыбивной\Рис. для отчета по болтовыбивной\Аксонометрия перед  - копия.JPG">
            <a:extLst>
              <a:ext uri="{FF2B5EF4-FFF2-40B4-BE49-F238E27FC236}">
                <a16:creationId xmlns:a16="http://schemas.microsoft.com/office/drawing/2014/main" id="{D0EA3E46-537E-447E-961B-FBA1505064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91" y="1423643"/>
            <a:ext cx="5716604" cy="375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90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0" y="1"/>
            <a:ext cx="3479802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C923D7-9DE8-4C93-8DAD-B3C9DDF04A6D}"/>
              </a:ext>
            </a:extLst>
          </p:cNvPr>
          <p:cNvSpPr/>
          <p:nvPr/>
        </p:nvSpPr>
        <p:spPr>
          <a:xfrm>
            <a:off x="624097" y="559853"/>
            <a:ext cx="2855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Габаритные размеры «Таран-1100»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F74341-EE25-45EE-9CAC-B7E822F8425F}"/>
              </a:ext>
            </a:extLst>
          </p:cNvPr>
          <p:cNvSpPr/>
          <p:nvPr/>
        </p:nvSpPr>
        <p:spPr>
          <a:xfrm>
            <a:off x="710367" y="1908249"/>
            <a:ext cx="1056368" cy="8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7B197E-7C1D-4863-A0CD-2AB0814472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7472" y="657225"/>
            <a:ext cx="3916369" cy="27363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CDE3B5-47D3-489D-8B38-88CA34B2F5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6233" y="3464472"/>
            <a:ext cx="3857608" cy="28615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EC3CB4-123C-4A17-A094-EC4E95A0211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11511" y="1443920"/>
            <a:ext cx="3305607" cy="397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32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0" y="1"/>
            <a:ext cx="3810000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C923D7-9DE8-4C93-8DAD-B3C9DDF04A6D}"/>
              </a:ext>
            </a:extLst>
          </p:cNvPr>
          <p:cNvSpPr/>
          <p:nvPr/>
        </p:nvSpPr>
        <p:spPr>
          <a:xfrm>
            <a:off x="624097" y="559853"/>
            <a:ext cx="2855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Варианты подвеса пневматической одноударной машины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F74341-EE25-45EE-9CAC-B7E822F8425F}"/>
              </a:ext>
            </a:extLst>
          </p:cNvPr>
          <p:cNvSpPr/>
          <p:nvPr/>
        </p:nvSpPr>
        <p:spPr>
          <a:xfrm>
            <a:off x="710367" y="2670249"/>
            <a:ext cx="1056368" cy="8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8992CA-B2F4-4DD6-A324-CE0269777269}"/>
              </a:ext>
            </a:extLst>
          </p:cNvPr>
          <p:cNvSpPr/>
          <p:nvPr/>
        </p:nvSpPr>
        <p:spPr>
          <a:xfrm>
            <a:off x="624096" y="3068263"/>
            <a:ext cx="2855703" cy="2398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Рама краном устанавливается в рабочей зоне на площадку обслуживания мельницы, затем сверху монтируется рабочий механизм позиционирования. На рабочий механизм сверху закрепляют машину.</a:t>
            </a:r>
          </a:p>
        </p:txBody>
      </p:sp>
      <p:pic>
        <p:nvPicPr>
          <p:cNvPr id="15" name="Picture 2" descr="C:\Documents and Settings\Savchenko_A\Мои документы\Каркас подвижный.JPG">
            <a:extLst>
              <a:ext uri="{FF2B5EF4-FFF2-40B4-BE49-F238E27FC236}">
                <a16:creationId xmlns:a16="http://schemas.microsoft.com/office/drawing/2014/main" id="{0A4AB57B-285B-4C1C-9AF7-2971B23AB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28" y="3429000"/>
            <a:ext cx="3089263" cy="33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Documents and Settings\Savchenko_A\Мои документы\Каркас раздвижной.JPG">
            <a:extLst>
              <a:ext uri="{FF2B5EF4-FFF2-40B4-BE49-F238E27FC236}">
                <a16:creationId xmlns:a16="http://schemas.microsoft.com/office/drawing/2014/main" id="{AE6653F9-5A93-49FE-8FDA-6DB21F93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739" y="1529349"/>
            <a:ext cx="3561697" cy="45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cuments and Settings\Savchenko_A\Мои документы\Каркас стационарный.JPG">
            <a:extLst>
              <a:ext uri="{FF2B5EF4-FFF2-40B4-BE49-F238E27FC236}">
                <a16:creationId xmlns:a16="http://schemas.microsoft.com/office/drawing/2014/main" id="{93B7DCA8-5360-4908-9D03-0FA83B913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896" y="423321"/>
            <a:ext cx="4165934" cy="300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52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0" y="1"/>
            <a:ext cx="3924300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5 bvm.mp4">
            <a:hlinkClick r:id="" action="ppaction://media"/>
            <a:extLst>
              <a:ext uri="{FF2B5EF4-FFF2-40B4-BE49-F238E27FC236}">
                <a16:creationId xmlns:a16="http://schemas.microsoft.com/office/drawing/2014/main" id="{CB44B275-407C-4A6F-A2DF-B19B0D0AF4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2698" y="-1"/>
            <a:ext cx="12192000" cy="690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9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-1" y="0"/>
            <a:ext cx="12192001" cy="3686874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C923D7-9DE8-4C93-8DAD-B3C9DDF04A6D}"/>
              </a:ext>
            </a:extLst>
          </p:cNvPr>
          <p:cNvSpPr/>
          <p:nvPr/>
        </p:nvSpPr>
        <p:spPr>
          <a:xfrm>
            <a:off x="3213997" y="1520271"/>
            <a:ext cx="598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Спасибо за внимание!</a:t>
            </a:r>
            <a:endParaRPr lang="ru-RU" sz="36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F74341-EE25-45EE-9CAC-B7E822F8425F}"/>
              </a:ext>
            </a:extLst>
          </p:cNvPr>
          <p:cNvSpPr/>
          <p:nvPr/>
        </p:nvSpPr>
        <p:spPr>
          <a:xfrm>
            <a:off x="5567815" y="2721049"/>
            <a:ext cx="1056368" cy="8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44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6451601" y="1"/>
            <a:ext cx="5740400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9AB571-A3EF-4559-BCCB-E8E9AEEA25EB}"/>
              </a:ext>
            </a:extLst>
          </p:cNvPr>
          <p:cNvSpPr/>
          <p:nvPr/>
        </p:nvSpPr>
        <p:spPr>
          <a:xfrm>
            <a:off x="624096" y="557894"/>
            <a:ext cx="4459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Montserrat ExtraBold" panose="00000900000000000000" pitchFamily="2" charset="-52"/>
              </a:rPr>
              <a:t>Варианты применения КМУ при </a:t>
            </a:r>
            <a:r>
              <a:rPr lang="ru-RU" sz="2400" b="1" dirty="0" err="1">
                <a:effectLst/>
                <a:latin typeface="Montserrat ExtraBold" panose="00000900000000000000" pitchFamily="2" charset="-52"/>
              </a:rPr>
              <a:t>перефутеровке</a:t>
            </a:r>
            <a:r>
              <a:rPr lang="ru-RU" sz="2400" b="1" dirty="0">
                <a:effectLst/>
                <a:latin typeface="Montserrat ExtraBold" panose="00000900000000000000" pitchFamily="2" charset="-52"/>
              </a:rPr>
              <a:t> мельниц.</a:t>
            </a:r>
            <a:endParaRPr lang="ru-RU" sz="2400" b="1" dirty="0">
              <a:latin typeface="Montserrat ExtraBold" panose="00000900000000000000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57C564-1033-4C3B-8D89-B71C2F54C069}"/>
              </a:ext>
            </a:extLst>
          </p:cNvPr>
          <p:cNvSpPr/>
          <p:nvPr/>
        </p:nvSpPr>
        <p:spPr>
          <a:xfrm>
            <a:off x="710367" y="1835532"/>
            <a:ext cx="1056368" cy="89816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18140F-1405-4067-98D6-AC2835456163}"/>
              </a:ext>
            </a:extLst>
          </p:cNvPr>
          <p:cNvSpPr/>
          <p:nvPr/>
        </p:nvSpPr>
        <p:spPr>
          <a:xfrm>
            <a:off x="624095" y="2494046"/>
            <a:ext cx="4678113" cy="2157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221E1F"/>
                </a:solidFill>
                <a:latin typeface="Montserrat" panose="00000500000000000000" pitchFamily="2" charset="-52"/>
              </a:rPr>
              <a:t>Комплексный подход состоит в обеспечении работ средствами механизации. Мы предлагаем наши отечественные разработки, которые создаются для условий отсутствия свободных и достаточных площадей вокруг мельниц на фабриках, возведенных еще в советское время. </a:t>
            </a:r>
          </a:p>
          <a:p>
            <a:pPr>
              <a:lnSpc>
                <a:spcPct val="120000"/>
              </a:lnSpc>
            </a:pPr>
            <a:endParaRPr lang="ru-RU" sz="1500" b="1" dirty="0">
              <a:solidFill>
                <a:srgbClr val="221E1F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5F43194-B6AD-455A-83DB-2B821576B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40400" y="444953"/>
            <a:ext cx="2963277" cy="182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9E4D02C-7F29-454E-ACF0-6918EE7D8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703677" y="444954"/>
            <a:ext cx="3050132" cy="182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3F2084B-FB66-4EA6-B748-49D720C6E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9992" y="2264991"/>
            <a:ext cx="3877501" cy="190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010C581-AA67-41BF-88B0-83D2DE8E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0400" y="4166918"/>
            <a:ext cx="6013410" cy="224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C3AADB-DA2E-49F5-ABBF-043DDF43E777}"/>
              </a:ext>
            </a:extLst>
          </p:cNvPr>
          <p:cNvSpPr/>
          <p:nvPr/>
        </p:nvSpPr>
        <p:spPr>
          <a:xfrm>
            <a:off x="11753809" y="0"/>
            <a:ext cx="438191" cy="6858000"/>
          </a:xfrm>
          <a:prstGeom prst="rect">
            <a:avLst/>
          </a:prstGeom>
          <a:solidFill>
            <a:srgbClr val="1C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0A3E20A-A285-4321-9DE2-9F1A1552B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0400" y="2264991"/>
            <a:ext cx="2963277" cy="190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EE4960F-B9DE-4B88-B678-C1F38BF30B4C}"/>
              </a:ext>
            </a:extLst>
          </p:cNvPr>
          <p:cNvSpPr/>
          <p:nvPr/>
        </p:nvSpPr>
        <p:spPr>
          <a:xfrm>
            <a:off x="6451600" y="-1"/>
            <a:ext cx="5740400" cy="466726"/>
          </a:xfrm>
          <a:prstGeom prst="rect">
            <a:avLst/>
          </a:prstGeom>
          <a:solidFill>
            <a:srgbClr val="1C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4BAB46E-36A3-4432-9C6F-795339BAB1BF}"/>
              </a:ext>
            </a:extLst>
          </p:cNvPr>
          <p:cNvSpPr/>
          <p:nvPr/>
        </p:nvSpPr>
        <p:spPr>
          <a:xfrm>
            <a:off x="6451600" y="6413046"/>
            <a:ext cx="5740400" cy="466726"/>
          </a:xfrm>
          <a:prstGeom prst="rect">
            <a:avLst/>
          </a:prstGeom>
          <a:solidFill>
            <a:srgbClr val="1C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844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6451601" y="1"/>
            <a:ext cx="5740400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9AB571-A3EF-4559-BCCB-E8E9AEEA25EB}"/>
              </a:ext>
            </a:extLst>
          </p:cNvPr>
          <p:cNvSpPr/>
          <p:nvPr/>
        </p:nvSpPr>
        <p:spPr>
          <a:xfrm>
            <a:off x="624096" y="559853"/>
            <a:ext cx="4459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Montserrat ExtraBold" panose="00000900000000000000" pitchFamily="2" charset="-52"/>
              </a:rPr>
              <a:t>Варианты применения КМУ при </a:t>
            </a:r>
            <a:r>
              <a:rPr lang="ru-RU" sz="2400" b="1" dirty="0" err="1">
                <a:effectLst/>
                <a:latin typeface="Montserrat ExtraBold" panose="00000900000000000000" pitchFamily="2" charset="-52"/>
              </a:rPr>
              <a:t>перефутеровке</a:t>
            </a:r>
            <a:r>
              <a:rPr lang="ru-RU" sz="2400" b="1" dirty="0">
                <a:effectLst/>
                <a:latin typeface="Montserrat ExtraBold" panose="00000900000000000000" pitchFamily="2" charset="-52"/>
              </a:rPr>
              <a:t> мельниц.</a:t>
            </a:r>
            <a:endParaRPr lang="ru-RU" sz="2400" b="1" dirty="0">
              <a:latin typeface="Montserrat ExtraBold" panose="00000900000000000000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57C564-1033-4C3B-8D89-B71C2F54C069}"/>
              </a:ext>
            </a:extLst>
          </p:cNvPr>
          <p:cNvSpPr/>
          <p:nvPr/>
        </p:nvSpPr>
        <p:spPr>
          <a:xfrm>
            <a:off x="710367" y="1837491"/>
            <a:ext cx="1056368" cy="89816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18140F-1405-4067-98D6-AC2835456163}"/>
              </a:ext>
            </a:extLst>
          </p:cNvPr>
          <p:cNvSpPr/>
          <p:nvPr/>
        </p:nvSpPr>
        <p:spPr>
          <a:xfrm>
            <a:off x="624096" y="2389151"/>
            <a:ext cx="4459499" cy="343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effectLst/>
                <a:latin typeface="Montserrat" panose="00000500000000000000" pitchFamily="2" charset="-52"/>
              </a:rPr>
              <a:t>Мы решили разбить функционально один огромный агрегат, который устанавливается внутрь барабана через цапфу со стороны разгрузки мельницы со всеми металлоконструкциями и противовесами, на два небольших и относительно недорогих механизма. Это обычные КМУ, конструктивно адаптированные для замены футеровки. Получили возможность комбинирования при выборе оптимального способа </a:t>
            </a:r>
            <a:r>
              <a:rPr lang="ru-RU" sz="1400" b="1" dirty="0" err="1">
                <a:effectLst/>
                <a:latin typeface="Montserrat" panose="00000500000000000000" pitchFamily="2" charset="-52"/>
              </a:rPr>
              <a:t>перефутеровки</a:t>
            </a:r>
            <a:r>
              <a:rPr lang="ru-RU" sz="1400" b="1" dirty="0">
                <a:effectLst/>
                <a:latin typeface="Montserrat" panose="00000500000000000000" pitchFamily="2" charset="-52"/>
              </a:rPr>
              <a:t> для конкретного Заказчика, вплоть до механической руки</a:t>
            </a:r>
            <a:r>
              <a:rPr lang="en-US" sz="1400" b="1" dirty="0">
                <a:latin typeface="Montserrat" panose="00000500000000000000" pitchFamily="2" charset="-52"/>
              </a:rPr>
              <a:t>.</a:t>
            </a:r>
            <a:endParaRPr lang="ru-RU" sz="1500" b="1" dirty="0">
              <a:solidFill>
                <a:srgbClr val="221E1F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C3AADB-DA2E-49F5-ABBF-043DDF43E777}"/>
              </a:ext>
            </a:extLst>
          </p:cNvPr>
          <p:cNvSpPr/>
          <p:nvPr/>
        </p:nvSpPr>
        <p:spPr>
          <a:xfrm>
            <a:off x="11753809" y="0"/>
            <a:ext cx="438191" cy="6858000"/>
          </a:xfrm>
          <a:prstGeom prst="rect">
            <a:avLst/>
          </a:prstGeom>
          <a:solidFill>
            <a:srgbClr val="1C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E1DE46B-7E05-4D4F-9DAA-8E989FCE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79340" y="571045"/>
            <a:ext cx="4189121" cy="420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11C4973-A4FC-4C46-8D8C-2C4A28541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8085" y="3640025"/>
            <a:ext cx="3956229" cy="286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2F7954B-1891-4917-A0C3-D3090E9D8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633926" y="1236603"/>
            <a:ext cx="2326862" cy="286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31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18203" y="1"/>
            <a:ext cx="5105340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57C564-1033-4C3B-8D89-B71C2F54C069}"/>
              </a:ext>
            </a:extLst>
          </p:cNvPr>
          <p:cNvSpPr/>
          <p:nvPr/>
        </p:nvSpPr>
        <p:spPr>
          <a:xfrm>
            <a:off x="710367" y="634019"/>
            <a:ext cx="1056368" cy="8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18140F-1405-4067-98D6-AC2835456163}"/>
              </a:ext>
            </a:extLst>
          </p:cNvPr>
          <p:cNvSpPr/>
          <p:nvPr/>
        </p:nvSpPr>
        <p:spPr>
          <a:xfrm>
            <a:off x="612234" y="1133524"/>
            <a:ext cx="4075880" cy="291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Две КМУ, которые одновременно устанавливаются на аутригерах со стороны разгрузки и загрузки на отметке мельницы. Одна КМУ подает футеровку через одну из цапф, а другая монтирует изнутри, не затрачивая при этом время на подачу футеровки внутрь барабана. Получается подача футеровки под монтаж с подпором по принципу «один элемент за другим».</a:t>
            </a:r>
            <a:endParaRPr lang="ru-RU" sz="15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1783C6BA-1E21-49AB-9164-7F79075B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994168" y="2051771"/>
            <a:ext cx="3768376" cy="433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E03CAF-BDCF-46E2-A2A9-F3CC1961B20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861" y="269396"/>
            <a:ext cx="3479741" cy="284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9481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3701143" y="1"/>
            <a:ext cx="8490857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57C564-1033-4C3B-8D89-B71C2F54C069}"/>
              </a:ext>
            </a:extLst>
          </p:cNvPr>
          <p:cNvSpPr/>
          <p:nvPr/>
        </p:nvSpPr>
        <p:spPr>
          <a:xfrm>
            <a:off x="710364" y="634019"/>
            <a:ext cx="1056368" cy="89816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18140F-1405-4067-98D6-AC2835456163}"/>
              </a:ext>
            </a:extLst>
          </p:cNvPr>
          <p:cNvSpPr/>
          <p:nvPr/>
        </p:nvSpPr>
        <p:spPr>
          <a:xfrm>
            <a:off x="624092" y="973857"/>
            <a:ext cx="2813811" cy="291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 err="1">
                <a:effectLst/>
                <a:latin typeface="Montserrat" panose="00000500000000000000" pitchFamily="2" charset="-52"/>
              </a:rPr>
              <a:t>Перефутеровка</a:t>
            </a:r>
            <a:r>
              <a:rPr lang="ru-RU" sz="1400" b="1" dirty="0">
                <a:effectLst/>
                <a:latin typeface="Montserrat" panose="00000500000000000000" pitchFamily="2" charset="-52"/>
              </a:rPr>
              <a:t> крупных мельниц от 7,0м в диаметре и более - для нас особая тема. Поэтому предлагаем к просмотру решение, которое в последующем планируем применить для замены футеровки мельниц без присутствия человека внутри мельницы.</a:t>
            </a:r>
            <a:endParaRPr lang="ru-RU" sz="1500" b="1" dirty="0">
              <a:latin typeface="Montserrat" panose="00000500000000000000" pitchFamily="2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C3AADB-DA2E-49F5-ABBF-043DDF43E777}"/>
              </a:ext>
            </a:extLst>
          </p:cNvPr>
          <p:cNvSpPr/>
          <p:nvPr/>
        </p:nvSpPr>
        <p:spPr>
          <a:xfrm>
            <a:off x="11753809" y="0"/>
            <a:ext cx="438191" cy="6858000"/>
          </a:xfrm>
          <a:prstGeom prst="rect">
            <a:avLst/>
          </a:prstGeom>
          <a:solidFill>
            <a:srgbClr val="1C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6" descr="D:\Desktop\14.12.18 НОВЫЙ перефутеровщик\7  20.03.2019г Перефутеровщик\1.JPG">
            <a:extLst>
              <a:ext uri="{FF2B5EF4-FFF2-40B4-BE49-F238E27FC236}">
                <a16:creationId xmlns:a16="http://schemas.microsoft.com/office/drawing/2014/main" id="{3C227FB6-E6C0-4DAA-86D2-71A5854D5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6793" y="1103084"/>
            <a:ext cx="3600266" cy="2025149"/>
          </a:xfrm>
          <a:prstGeom prst="rect">
            <a:avLst/>
          </a:prstGeom>
          <a:noFill/>
        </p:spPr>
      </p:pic>
      <p:pic>
        <p:nvPicPr>
          <p:cNvPr id="12" name="Picture 38" descr="D:\Desktop\14.12.18 НОВЫЙ перефутеровщик\7  20.03.2019г Перефутеровщик\5.JPG">
            <a:extLst>
              <a:ext uri="{FF2B5EF4-FFF2-40B4-BE49-F238E27FC236}">
                <a16:creationId xmlns:a16="http://schemas.microsoft.com/office/drawing/2014/main" id="{B08A6D16-7690-4707-B03D-CD7C38FD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9242" y="3444452"/>
            <a:ext cx="3600265" cy="2025149"/>
          </a:xfrm>
          <a:prstGeom prst="rect">
            <a:avLst/>
          </a:prstGeom>
          <a:noFill/>
        </p:spPr>
      </p:pic>
      <p:pic>
        <p:nvPicPr>
          <p:cNvPr id="15" name="Picture 39" descr="D:\Desktop\14.12.18 НОВЫЙ перефутеровщик\7  20.03.2019г Перефутеровщик\6.JPG">
            <a:extLst>
              <a:ext uri="{FF2B5EF4-FFF2-40B4-BE49-F238E27FC236}">
                <a16:creationId xmlns:a16="http://schemas.microsoft.com/office/drawing/2014/main" id="{A36EA95D-2457-4DC4-88E4-08C8F4183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242" y="1103084"/>
            <a:ext cx="3600265" cy="2025149"/>
          </a:xfrm>
          <a:prstGeom prst="rect">
            <a:avLst/>
          </a:prstGeom>
          <a:noFill/>
        </p:spPr>
      </p:pic>
      <p:pic>
        <p:nvPicPr>
          <p:cNvPr id="9" name="Picture 40" descr="D:\Desktop\14.12.18 НОВЫЙ перефутеровщик\7  20.03.2019г Перефутеровщик\28.JPG">
            <a:extLst>
              <a:ext uri="{FF2B5EF4-FFF2-40B4-BE49-F238E27FC236}">
                <a16:creationId xmlns:a16="http://schemas.microsoft.com/office/drawing/2014/main" id="{D49ABBE1-8BBE-4A6C-9102-2EA36629E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6790" y="3436831"/>
            <a:ext cx="3600266" cy="2025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965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57C564-1033-4C3B-8D89-B71C2F54C069}"/>
              </a:ext>
            </a:extLst>
          </p:cNvPr>
          <p:cNvSpPr/>
          <p:nvPr/>
        </p:nvSpPr>
        <p:spPr>
          <a:xfrm>
            <a:off x="710367" y="634019"/>
            <a:ext cx="1056368" cy="8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C3AADB-DA2E-49F5-ABBF-043DDF43E777}"/>
              </a:ext>
            </a:extLst>
          </p:cNvPr>
          <p:cNvSpPr/>
          <p:nvPr/>
        </p:nvSpPr>
        <p:spPr>
          <a:xfrm>
            <a:off x="11753809" y="0"/>
            <a:ext cx="438191" cy="6858000"/>
          </a:xfrm>
          <a:prstGeom prst="rect">
            <a:avLst/>
          </a:prstGeom>
          <a:solidFill>
            <a:srgbClr val="1C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D:\Desktop\14.12.18 НОВЫЙ перефутеровщик\7  20.03.2019г Перефутеровщик\7.JPG">
            <a:extLst>
              <a:ext uri="{FF2B5EF4-FFF2-40B4-BE49-F238E27FC236}">
                <a16:creationId xmlns:a16="http://schemas.microsoft.com/office/drawing/2014/main" id="{CA5A1898-F66B-4106-958C-DEAEE9E5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1617151"/>
            <a:ext cx="3435570" cy="1932509"/>
          </a:xfrm>
          <a:prstGeom prst="rect">
            <a:avLst/>
          </a:prstGeom>
          <a:noFill/>
        </p:spPr>
      </p:pic>
      <p:pic>
        <p:nvPicPr>
          <p:cNvPr id="14" name="Picture 3" descr="D:\Desktop\14.12.18 НОВЫЙ перефутеровщик\7  20.03.2019г Перефутеровщик\8.JPG">
            <a:extLst>
              <a:ext uri="{FF2B5EF4-FFF2-40B4-BE49-F238E27FC236}">
                <a16:creationId xmlns:a16="http://schemas.microsoft.com/office/drawing/2014/main" id="{E07C1D95-3935-4B3C-99A4-17180B49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7450" y="1617151"/>
            <a:ext cx="3435570" cy="1932508"/>
          </a:xfrm>
          <a:prstGeom prst="rect">
            <a:avLst/>
          </a:prstGeom>
          <a:noFill/>
        </p:spPr>
      </p:pic>
      <p:pic>
        <p:nvPicPr>
          <p:cNvPr id="16" name="Picture 4" descr="D:\Desktop\14.12.18 НОВЫЙ перефутеровщик\7  20.03.2019г Перефутеровщик\9.JPG">
            <a:extLst>
              <a:ext uri="{FF2B5EF4-FFF2-40B4-BE49-F238E27FC236}">
                <a16:creationId xmlns:a16="http://schemas.microsoft.com/office/drawing/2014/main" id="{2864D29A-2890-477A-984F-12069FD7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325" y="3758434"/>
            <a:ext cx="3435573" cy="1932510"/>
          </a:xfrm>
          <a:prstGeom prst="rect">
            <a:avLst/>
          </a:prstGeom>
          <a:noFill/>
        </p:spPr>
      </p:pic>
      <p:pic>
        <p:nvPicPr>
          <p:cNvPr id="17" name="Picture 5" descr="D:\Desktop\14.12.18 НОВЫЙ перефутеровщик\7  20.03.2019г Перефутеровщик\23.JPG">
            <a:extLst>
              <a:ext uri="{FF2B5EF4-FFF2-40B4-BE49-F238E27FC236}">
                <a16:creationId xmlns:a16="http://schemas.microsoft.com/office/drawing/2014/main" id="{392DC1BA-0C12-4C11-83D9-931773382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7450" y="3758434"/>
            <a:ext cx="3435570" cy="1932509"/>
          </a:xfrm>
          <a:prstGeom prst="rect">
            <a:avLst/>
          </a:prstGeom>
          <a:noFill/>
        </p:spPr>
      </p:pic>
      <p:pic>
        <p:nvPicPr>
          <p:cNvPr id="19" name="Picture 6" descr="D:\Desktop\14.12.18 НОВЫЙ перефутеровщик\7  20.03.2019г Перефутеровщик\30.JPG">
            <a:extLst>
              <a:ext uri="{FF2B5EF4-FFF2-40B4-BE49-F238E27FC236}">
                <a16:creationId xmlns:a16="http://schemas.microsoft.com/office/drawing/2014/main" id="{714FCE41-A341-4744-85A9-7D862D182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39573" y="1617151"/>
            <a:ext cx="3435570" cy="1932508"/>
          </a:xfrm>
          <a:prstGeom prst="rect">
            <a:avLst/>
          </a:prstGeom>
          <a:noFill/>
        </p:spPr>
      </p:pic>
      <p:pic>
        <p:nvPicPr>
          <p:cNvPr id="20" name="Picture 8" descr="D:\Desktop\14.12.18 НОВЫЙ перефутеровщик\7  20.03.2019г Перефутеровщик\31.JPG">
            <a:extLst>
              <a:ext uri="{FF2B5EF4-FFF2-40B4-BE49-F238E27FC236}">
                <a16:creationId xmlns:a16="http://schemas.microsoft.com/office/drawing/2014/main" id="{E1572DD0-6CDE-4EE1-A4AA-7A642D62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46830" y="3758434"/>
            <a:ext cx="3435570" cy="1932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164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-1" y="1"/>
            <a:ext cx="5083595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C923D7-9DE8-4C93-8DAD-B3C9DDF04A6D}"/>
              </a:ext>
            </a:extLst>
          </p:cNvPr>
          <p:cNvSpPr/>
          <p:nvPr/>
        </p:nvSpPr>
        <p:spPr>
          <a:xfrm>
            <a:off x="624096" y="559853"/>
            <a:ext cx="4459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Болтовыбивающая</a:t>
            </a:r>
            <a:r>
              <a:rPr lang="ru-RU" sz="3600" b="1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 машина ТАРАН=1100.</a:t>
            </a:r>
            <a:endParaRPr lang="ru-RU" sz="36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F74341-EE25-45EE-9CAC-B7E822F8425F}"/>
              </a:ext>
            </a:extLst>
          </p:cNvPr>
          <p:cNvSpPr/>
          <p:nvPr/>
        </p:nvSpPr>
        <p:spPr>
          <a:xfrm>
            <a:off x="710367" y="2530549"/>
            <a:ext cx="1056368" cy="8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B177F34-E726-4C7E-8647-6D0D6C398ABA}"/>
              </a:ext>
            </a:extLst>
          </p:cNvPr>
          <p:cNvSpPr/>
          <p:nvPr/>
        </p:nvSpPr>
        <p:spPr>
          <a:xfrm>
            <a:off x="624096" y="3068263"/>
            <a:ext cx="4459499" cy="1364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 err="1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Болтовыбивающая</a:t>
            </a:r>
            <a:r>
              <a:rPr lang="ru-RU" sz="1400" b="1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 пневматическая одноударная машина «Таран-1100» предназначена для выбивания болтов крепления футеровки барабанных мельниц при их демонтаже.</a:t>
            </a:r>
            <a:endParaRPr lang="ru-RU" sz="15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20" name="Picture 4" descr="D:\Desktop\Болтовыбивающая машина\25.07.18 Болтовыбивающая машина\Чертеж .JPG">
            <a:extLst>
              <a:ext uri="{FF2B5EF4-FFF2-40B4-BE49-F238E27FC236}">
                <a16:creationId xmlns:a16="http://schemas.microsoft.com/office/drawing/2014/main" id="{BE46E9E3-848C-4443-A2FE-2307C08EB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0690" y="3388826"/>
            <a:ext cx="4416204" cy="3412521"/>
          </a:xfrm>
          <a:prstGeom prst="rect">
            <a:avLst/>
          </a:prstGeom>
          <a:noFill/>
        </p:spPr>
      </p:pic>
      <p:pic>
        <p:nvPicPr>
          <p:cNvPr id="19" name="Picture 3" descr="D:\Desktop\Болтовыбивающая машина\25.07.18 Болтовыбивающая машина\Корпус с ручками.JPG">
            <a:extLst>
              <a:ext uri="{FF2B5EF4-FFF2-40B4-BE49-F238E27FC236}">
                <a16:creationId xmlns:a16="http://schemas.microsoft.com/office/drawing/2014/main" id="{9C407430-03D8-4959-B995-47D9FB86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3469" y="2104329"/>
            <a:ext cx="4459499" cy="2118964"/>
          </a:xfrm>
          <a:prstGeom prst="rect">
            <a:avLst/>
          </a:prstGeom>
          <a:noFill/>
        </p:spPr>
      </p:pic>
      <p:pic>
        <p:nvPicPr>
          <p:cNvPr id="17" name="Picture 2" descr="D:\Desktop\Болтовыбивающая машина\25.07.18 Болтовыбивающая машина\Корпус с ручками 2.JPG">
            <a:extLst>
              <a:ext uri="{FF2B5EF4-FFF2-40B4-BE49-F238E27FC236}">
                <a16:creationId xmlns:a16="http://schemas.microsoft.com/office/drawing/2014/main" id="{5B558D4C-5B68-4E91-9C21-4791C2043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3586" y="39503"/>
            <a:ext cx="3789642" cy="2899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6962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-1" y="1"/>
            <a:ext cx="6633029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C923D7-9DE8-4C93-8DAD-B3C9DDF04A6D}"/>
              </a:ext>
            </a:extLst>
          </p:cNvPr>
          <p:cNvSpPr/>
          <p:nvPr/>
        </p:nvSpPr>
        <p:spPr>
          <a:xfrm>
            <a:off x="624096" y="559853"/>
            <a:ext cx="4459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Montserrat" panose="00000500000000000000" pitchFamily="2" charset="-52"/>
                <a:cs typeface="Arial" panose="020B0604020202020204" pitchFamily="34" charset="0"/>
              </a:rPr>
              <a:t>Принцип работы пневматической одноударной машины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F74341-EE25-45EE-9CAC-B7E822F8425F}"/>
              </a:ext>
            </a:extLst>
          </p:cNvPr>
          <p:cNvSpPr/>
          <p:nvPr/>
        </p:nvSpPr>
        <p:spPr>
          <a:xfrm>
            <a:off x="710367" y="1970603"/>
            <a:ext cx="1056368" cy="8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B177F34-E726-4C7E-8647-6D0D6C398ABA}"/>
              </a:ext>
            </a:extLst>
          </p:cNvPr>
          <p:cNvSpPr/>
          <p:nvPr/>
        </p:nvSpPr>
        <p:spPr>
          <a:xfrm>
            <a:off x="624096" y="2389258"/>
            <a:ext cx="531224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Для прямого удара, машину подводят рабочим инструментом к болту и прижимают, сжатый воздух по шлангу подается в камеру прямого хода, заполняя некоторый начальный объем, приводит в действие боёк, который постепенно разгоняясь, движется по корпусу вперед и наносит центровой удар по инструменту. Для холостого хода, сжатый воздух подается в камеру обратного хода, боек движется намного медленней за счет уменьшения расхода, для предотвращения удара о заднюю крышку предусмотрен демпфер, смягчающий удар. В случае включения машины не прижатой к болту, предусмотрен аварийный демпфер, поглощающий полезную энергию. Для переключения прямого и обратного хода используется </a:t>
            </a:r>
            <a:r>
              <a:rPr lang="ru-RU" sz="14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пневмораспределитель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ABCBED5C-1371-44F1-A3EC-5C99F855C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74" y="864652"/>
            <a:ext cx="4080859" cy="14286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DCB301-0D44-4A04-BA3D-1B083C939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6" y="3542405"/>
            <a:ext cx="4248357" cy="123313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34D3BA-4087-45BC-8765-EAC4F115E58C}"/>
              </a:ext>
            </a:extLst>
          </p:cNvPr>
          <p:cNvSpPr/>
          <p:nvPr/>
        </p:nvSpPr>
        <p:spPr>
          <a:xfrm>
            <a:off x="8550077" y="2345716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C1A6E"/>
                </a:solidFill>
                <a:latin typeface="Montserrat" panose="00000500000000000000" pitchFamily="2" charset="-52"/>
              </a:rPr>
              <a:t>Прямой удар</a:t>
            </a:r>
            <a:endParaRPr lang="ru-RU" dirty="0">
              <a:solidFill>
                <a:srgbClr val="1C1A6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603BD10-3382-4445-BA84-C3DF0C2E97B3}"/>
              </a:ext>
            </a:extLst>
          </p:cNvPr>
          <p:cNvSpPr/>
          <p:nvPr/>
        </p:nvSpPr>
        <p:spPr>
          <a:xfrm>
            <a:off x="8053494" y="4980058"/>
            <a:ext cx="295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C1A6E"/>
                </a:solidFill>
                <a:latin typeface="Montserrat" panose="00000500000000000000" pitchFamily="2" charset="-52"/>
              </a:rPr>
              <a:t>Обратный ход (взвод)</a:t>
            </a:r>
            <a:endParaRPr lang="ru-RU" dirty="0">
              <a:solidFill>
                <a:srgbClr val="1C1A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02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A6783E-935C-4973-924E-23AFBEAB0409}"/>
              </a:ext>
            </a:extLst>
          </p:cNvPr>
          <p:cNvSpPr/>
          <p:nvPr/>
        </p:nvSpPr>
        <p:spPr>
          <a:xfrm>
            <a:off x="-1" y="1"/>
            <a:ext cx="7460344" cy="6858000"/>
          </a:xfrm>
          <a:prstGeom prst="rect">
            <a:avLst/>
          </a:prstGeom>
          <a:solidFill>
            <a:srgbClr val="1C1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C923D7-9DE8-4C93-8DAD-B3C9DDF04A6D}"/>
              </a:ext>
            </a:extLst>
          </p:cNvPr>
          <p:cNvSpPr/>
          <p:nvPr/>
        </p:nvSpPr>
        <p:spPr>
          <a:xfrm>
            <a:off x="624096" y="559853"/>
            <a:ext cx="4459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Montserrat" panose="00000500000000000000" pitchFamily="2" charset="-52"/>
                <a:cs typeface="Arial" panose="020B0604020202020204" pitchFamily="34" charset="0"/>
              </a:rPr>
              <a:t>Конструкторские расчеты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F74341-EE25-45EE-9CAC-B7E822F8425F}"/>
              </a:ext>
            </a:extLst>
          </p:cNvPr>
          <p:cNvSpPr/>
          <p:nvPr/>
        </p:nvSpPr>
        <p:spPr>
          <a:xfrm>
            <a:off x="710367" y="1534057"/>
            <a:ext cx="1056368" cy="8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B177F34-E726-4C7E-8647-6D0D6C398ABA}"/>
              </a:ext>
            </a:extLst>
          </p:cNvPr>
          <p:cNvSpPr/>
          <p:nvPr/>
        </p:nvSpPr>
        <p:spPr>
          <a:xfrm>
            <a:off x="1114666" y="1872324"/>
            <a:ext cx="5312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Законы движения </a:t>
            </a:r>
            <a:r>
              <a:rPr lang="ru-RU" sz="1400" b="1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бойка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в </a:t>
            </a:r>
            <a:r>
              <a:rPr lang="ru-RU" sz="1400" b="1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камере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 прямого хода</a:t>
            </a:r>
            <a:b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(давление воздуха в магистрали 0,4 МПа)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34D3BA-4087-45BC-8765-EAC4F115E58C}"/>
              </a:ext>
            </a:extLst>
          </p:cNvPr>
          <p:cNvSpPr/>
          <p:nvPr/>
        </p:nvSpPr>
        <p:spPr>
          <a:xfrm>
            <a:off x="8180341" y="3305714"/>
            <a:ext cx="3281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Эквивалентные напряжения при ударе бойка о наконечник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7D5B7A7-44ED-485E-B9AC-7E99C6D9E133}"/>
              </a:ext>
            </a:extLst>
          </p:cNvPr>
          <p:cNvGrpSpPr/>
          <p:nvPr/>
        </p:nvGrpSpPr>
        <p:grpSpPr>
          <a:xfrm>
            <a:off x="542041" y="2556911"/>
            <a:ext cx="6546214" cy="2602501"/>
            <a:chOff x="382848" y="1438224"/>
            <a:chExt cx="5815611" cy="2448073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48A64173-91B3-4154-91D5-9A753CA3AC89}"/>
                </a:ext>
              </a:extLst>
            </p:cNvPr>
            <p:cNvSpPr/>
            <p:nvPr/>
          </p:nvSpPr>
          <p:spPr>
            <a:xfrm>
              <a:off x="382848" y="3452026"/>
              <a:ext cx="2963071" cy="434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Скорость бойка от времени.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(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Параметры асимптоты: 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a=14.1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,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b=0.2).</a:t>
              </a:r>
              <a:endParaRPr lang="ru-RU" sz="1200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624AAB47-BE16-4285-A91E-573EFD8B8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97" y="1438224"/>
              <a:ext cx="2670573" cy="1821051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51FF838-1D70-4FEC-B534-99E2BE692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924" y="1459880"/>
              <a:ext cx="2566300" cy="1797220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490D873-42AF-4549-A5B5-6745269A07B2}"/>
                </a:ext>
              </a:extLst>
            </p:cNvPr>
            <p:cNvSpPr/>
            <p:nvPr/>
          </p:nvSpPr>
          <p:spPr>
            <a:xfrm>
              <a:off x="3215256" y="3452026"/>
              <a:ext cx="2983203" cy="434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Энергия удара бойка от длины пути. 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(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Параметры асимптоты: 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a=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50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.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1,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b=0.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4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).</a:t>
              </a:r>
              <a:endParaRPr lang="ru-RU" sz="1200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F3C976-8132-4B05-8C85-9F76ADF5C9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15" y="1449241"/>
            <a:ext cx="4111302" cy="172051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F2AFB39-8A9C-4B61-9275-4A6FDCD52A70}"/>
              </a:ext>
            </a:extLst>
          </p:cNvPr>
          <p:cNvSpPr/>
          <p:nvPr/>
        </p:nvSpPr>
        <p:spPr>
          <a:xfrm>
            <a:off x="7678093" y="559853"/>
            <a:ext cx="42855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Montserrat" panose="00000500000000000000" pitchFamily="2" charset="-52"/>
              </a:rPr>
              <a:t>Законы движения </a:t>
            </a:r>
            <a:r>
              <a:rPr lang="ru-RU" sz="1400" b="1" dirty="0">
                <a:effectLst/>
                <a:latin typeface="Montserrat" panose="00000500000000000000" pitchFamily="2" charset="-52"/>
              </a:rPr>
              <a:t>бойка</a:t>
            </a:r>
            <a:r>
              <a:rPr lang="en-US" sz="1400" b="1" dirty="0">
                <a:latin typeface="Montserrat" panose="00000500000000000000" pitchFamily="2" charset="-52"/>
              </a:rPr>
              <a:t> </a:t>
            </a:r>
            <a:r>
              <a:rPr lang="ru-RU" sz="1400" b="1" dirty="0">
                <a:latin typeface="Montserrat" panose="00000500000000000000" pitchFamily="2" charset="-52"/>
              </a:rPr>
              <a:t>в </a:t>
            </a:r>
            <a:r>
              <a:rPr lang="ru-RU" sz="1400" b="1" dirty="0">
                <a:effectLst/>
                <a:latin typeface="Montserrat" panose="00000500000000000000" pitchFamily="2" charset="-52"/>
              </a:rPr>
              <a:t>камере</a:t>
            </a:r>
            <a:r>
              <a:rPr lang="ru-RU" sz="1400" b="1" dirty="0">
                <a:latin typeface="Montserrat" panose="00000500000000000000" pitchFamily="2" charset="-52"/>
              </a:rPr>
              <a:t> прямого хода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(давление воздуха в магистрали 0,4 МПа)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C94927-7744-4223-9418-9104DDE982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07" y="4046022"/>
            <a:ext cx="4111302" cy="1678029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8D99E1A-A45F-4493-B0D6-52F8E5624F4F}"/>
              </a:ext>
            </a:extLst>
          </p:cNvPr>
          <p:cNvSpPr/>
          <p:nvPr/>
        </p:nvSpPr>
        <p:spPr>
          <a:xfrm>
            <a:off x="8180341" y="5905112"/>
            <a:ext cx="3281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Пластические деформации при ударе бойка о наконечник</a:t>
            </a:r>
          </a:p>
        </p:txBody>
      </p:sp>
    </p:spTree>
    <p:extLst>
      <p:ext uri="{BB962C8B-B14F-4D97-AF65-F5344CB8AC3E}">
        <p14:creationId xmlns:p14="http://schemas.microsoft.com/office/powerpoint/2010/main" val="31235917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724</Words>
  <Application>Microsoft Office PowerPoint</Application>
  <PresentationFormat>Широкоэкранный</PresentationFormat>
  <Paragraphs>90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Montserrat</vt:lpstr>
      <vt:lpstr>Montserrat ExtraBold</vt:lpstr>
      <vt:lpstr>Montserrat SemiBold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Руслан Разумеев</dc:creator>
  <cp:lastModifiedBy>Руслан Разумеев</cp:lastModifiedBy>
  <cp:revision>15</cp:revision>
  <dcterms:created xsi:type="dcterms:W3CDTF">2023-02-16T08:54:21Z</dcterms:created>
  <dcterms:modified xsi:type="dcterms:W3CDTF">2023-02-16T10:42:01Z</dcterms:modified>
</cp:coreProperties>
</file>